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9" r:id="rId9"/>
    <p:sldId id="263" r:id="rId10"/>
    <p:sldId id="264" r:id="rId11"/>
    <p:sldId id="270" r:id="rId12"/>
    <p:sldId id="265" r:id="rId13"/>
    <p:sldId id="271" r:id="rId14"/>
    <p:sldId id="268" r:id="rId15"/>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462" y="7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nduru Narasimha" userId="bd3f5b018a89079d" providerId="LiveId" clId="{69F0B7B8-A48D-48FD-8D34-6509FC35AB36}"/>
    <pc:docChg chg="modSld">
      <pc:chgData name="Konduru Narasimha" userId="bd3f5b018a89079d" providerId="LiveId" clId="{69F0B7B8-A48D-48FD-8D34-6509FC35AB36}" dt="2024-03-30T14:42:22.571" v="0" actId="1076"/>
      <pc:docMkLst>
        <pc:docMk/>
      </pc:docMkLst>
      <pc:sldChg chg="modSp mod">
        <pc:chgData name="Konduru Narasimha" userId="bd3f5b018a89079d" providerId="LiveId" clId="{69F0B7B8-A48D-48FD-8D34-6509FC35AB36}" dt="2024-03-30T14:42:22.571" v="0" actId="1076"/>
        <pc:sldMkLst>
          <pc:docMk/>
          <pc:sldMk cId="0" sldId="265"/>
        </pc:sldMkLst>
        <pc:picChg chg="mod">
          <ac:chgData name="Konduru Narasimha" userId="bd3f5b018a89079d" providerId="LiveId" clId="{69F0B7B8-A48D-48FD-8D34-6509FC35AB36}" dt="2024-03-30T14:42:22.571" v="0" actId="1076"/>
          <ac:picMkLst>
            <pc:docMk/>
            <pc:sldMk cId="0" sldId="265"/>
            <ac:picMk id="13" creationId="{FEA2EDFA-59A4-12BC-EED8-7AFB8BE2180E}"/>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[employee_data.xlsx]Sheet2!PivotTable2</c:name>
    <c:fmtId val="1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Employee</a:t>
            </a:r>
            <a:r>
              <a:rPr lang="en-IN" baseline="0"/>
              <a:t> Performane Analysis</a:t>
            </a:r>
            <a:endParaRPr lang="en-IN"/>
          </a:p>
        </c:rich>
      </c:tx>
      <c:layout>
        <c:manualLayout>
          <c:xMode val="edge"/>
          <c:yMode val="edge"/>
          <c:x val="0.28414866891638546"/>
          <c:y val="8.187134502923976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6021747281589804E-2"/>
          <c:y val="0.16409356725146199"/>
          <c:w val="0.75861679790026249"/>
          <c:h val="0.76495802059830242"/>
        </c:manualLayout>
      </c:layout>
      <c:barChart>
        <c:barDir val="col"/>
        <c:grouping val="clustered"/>
        <c:varyColors val="0"/>
        <c:ser>
          <c:idx val="0"/>
          <c:order val="0"/>
          <c:tx>
            <c:strRef>
              <c:f>Sheet2!$B$3:$B$4</c:f>
              <c:strCache>
                <c:ptCount val="1"/>
                <c:pt idx="0">
                  <c:v>HIGH</c:v>
                </c:pt>
              </c:strCache>
            </c:strRef>
          </c:tx>
          <c:spPr>
            <a:solidFill>
              <a:schemeClr val="accent1"/>
            </a:solidFill>
            <a:ln>
              <a:noFill/>
            </a:ln>
            <a:effectLst/>
          </c:spPr>
          <c:invertIfNegative val="0"/>
          <c:cat>
            <c:strRef>
              <c:f>Sheet2!$A$5:$A$16</c:f>
              <c:strCache>
                <c:ptCount val="11"/>
                <c:pt idx="0">
                  <c:v>BPC</c:v>
                </c:pt>
                <c:pt idx="1">
                  <c:v>CCDR</c:v>
                </c:pt>
                <c:pt idx="2">
                  <c:v>EW</c:v>
                </c:pt>
                <c:pt idx="3">
                  <c:v>MSC</c:v>
                </c:pt>
                <c:pt idx="4">
                  <c:v>NEL</c:v>
                </c:pt>
                <c:pt idx="5">
                  <c:v>PL</c:v>
                </c:pt>
                <c:pt idx="6">
                  <c:v>PYZ</c:v>
                </c:pt>
                <c:pt idx="7">
                  <c:v>SVG</c:v>
                </c:pt>
                <c:pt idx="8">
                  <c:v>TNS</c:v>
                </c:pt>
                <c:pt idx="9">
                  <c:v>WBL</c:v>
                </c:pt>
                <c:pt idx="10">
                  <c:v>(blank)</c:v>
                </c:pt>
              </c:strCache>
            </c:strRef>
          </c:cat>
          <c:val>
            <c:numRef>
              <c:f>Sheet2!$B$5:$B$16</c:f>
              <c:numCache>
                <c:formatCode>General</c:formatCode>
                <c:ptCount val="11"/>
                <c:pt idx="0">
                  <c:v>16</c:v>
                </c:pt>
                <c:pt idx="1">
                  <c:v>18</c:v>
                </c:pt>
                <c:pt idx="2">
                  <c:v>21</c:v>
                </c:pt>
                <c:pt idx="3">
                  <c:v>17</c:v>
                </c:pt>
                <c:pt idx="4">
                  <c:v>21</c:v>
                </c:pt>
                <c:pt idx="5">
                  <c:v>29</c:v>
                </c:pt>
                <c:pt idx="6">
                  <c:v>26</c:v>
                </c:pt>
                <c:pt idx="7">
                  <c:v>26</c:v>
                </c:pt>
                <c:pt idx="8">
                  <c:v>21</c:v>
                </c:pt>
                <c:pt idx="9">
                  <c:v>25</c:v>
                </c:pt>
              </c:numCache>
            </c:numRef>
          </c:val>
          <c:extLst>
            <c:ext xmlns:c16="http://schemas.microsoft.com/office/drawing/2014/chart" uri="{C3380CC4-5D6E-409C-BE32-E72D297353CC}">
              <c16:uniqueId val="{00000000-DC7E-4EF5-9308-F48A644263F2}"/>
            </c:ext>
          </c:extLst>
        </c:ser>
        <c:ser>
          <c:idx val="1"/>
          <c:order val="1"/>
          <c:tx>
            <c:strRef>
              <c:f>Sheet2!$C$3:$C$4</c:f>
              <c:strCache>
                <c:ptCount val="1"/>
                <c:pt idx="0">
                  <c:v>LOW</c:v>
                </c:pt>
              </c:strCache>
            </c:strRef>
          </c:tx>
          <c:spPr>
            <a:solidFill>
              <a:schemeClr val="accent2"/>
            </a:solidFill>
            <a:ln>
              <a:noFill/>
            </a:ln>
            <a:effectLst/>
          </c:spPr>
          <c:invertIfNegative val="0"/>
          <c:cat>
            <c:strRef>
              <c:f>Sheet2!$A$5:$A$16</c:f>
              <c:strCache>
                <c:ptCount val="11"/>
                <c:pt idx="0">
                  <c:v>BPC</c:v>
                </c:pt>
                <c:pt idx="1">
                  <c:v>CCDR</c:v>
                </c:pt>
                <c:pt idx="2">
                  <c:v>EW</c:v>
                </c:pt>
                <c:pt idx="3">
                  <c:v>MSC</c:v>
                </c:pt>
                <c:pt idx="4">
                  <c:v>NEL</c:v>
                </c:pt>
                <c:pt idx="5">
                  <c:v>PL</c:v>
                </c:pt>
                <c:pt idx="6">
                  <c:v>PYZ</c:v>
                </c:pt>
                <c:pt idx="7">
                  <c:v>SVG</c:v>
                </c:pt>
                <c:pt idx="8">
                  <c:v>TNS</c:v>
                </c:pt>
                <c:pt idx="9">
                  <c:v>WBL</c:v>
                </c:pt>
                <c:pt idx="10">
                  <c:v>(blank)</c:v>
                </c:pt>
              </c:strCache>
            </c:strRef>
          </c:cat>
          <c:val>
            <c:numRef>
              <c:f>Sheet2!$C$5:$C$16</c:f>
              <c:numCache>
                <c:formatCode>General</c:formatCode>
                <c:ptCount val="11"/>
                <c:pt idx="0">
                  <c:v>34</c:v>
                </c:pt>
                <c:pt idx="1">
                  <c:v>47</c:v>
                </c:pt>
                <c:pt idx="2">
                  <c:v>41</c:v>
                </c:pt>
                <c:pt idx="3">
                  <c:v>39</c:v>
                </c:pt>
                <c:pt idx="4">
                  <c:v>41</c:v>
                </c:pt>
                <c:pt idx="5">
                  <c:v>33</c:v>
                </c:pt>
                <c:pt idx="6">
                  <c:v>41</c:v>
                </c:pt>
                <c:pt idx="7">
                  <c:v>43</c:v>
                </c:pt>
                <c:pt idx="8">
                  <c:v>45</c:v>
                </c:pt>
                <c:pt idx="9">
                  <c:v>34</c:v>
                </c:pt>
              </c:numCache>
            </c:numRef>
          </c:val>
          <c:extLst>
            <c:ext xmlns:c16="http://schemas.microsoft.com/office/drawing/2014/chart" uri="{C3380CC4-5D6E-409C-BE32-E72D297353CC}">
              <c16:uniqueId val="{00000001-DC7E-4EF5-9308-F48A644263F2}"/>
            </c:ext>
          </c:extLst>
        </c:ser>
        <c:ser>
          <c:idx val="2"/>
          <c:order val="2"/>
          <c:tx>
            <c:strRef>
              <c:f>Sheet2!$D$3:$D$4</c:f>
              <c:strCache>
                <c:ptCount val="1"/>
                <c:pt idx="0">
                  <c:v>MED</c:v>
                </c:pt>
              </c:strCache>
            </c:strRef>
          </c:tx>
          <c:spPr>
            <a:solidFill>
              <a:schemeClr val="accent3"/>
            </a:solidFill>
            <a:ln>
              <a:noFill/>
            </a:ln>
            <a:effectLst/>
          </c:spPr>
          <c:invertIfNegative val="0"/>
          <c:cat>
            <c:strRef>
              <c:f>Sheet2!$A$5:$A$16</c:f>
              <c:strCache>
                <c:ptCount val="11"/>
                <c:pt idx="0">
                  <c:v>BPC</c:v>
                </c:pt>
                <c:pt idx="1">
                  <c:v>CCDR</c:v>
                </c:pt>
                <c:pt idx="2">
                  <c:v>EW</c:v>
                </c:pt>
                <c:pt idx="3">
                  <c:v>MSC</c:v>
                </c:pt>
                <c:pt idx="4">
                  <c:v>NEL</c:v>
                </c:pt>
                <c:pt idx="5">
                  <c:v>PL</c:v>
                </c:pt>
                <c:pt idx="6">
                  <c:v>PYZ</c:v>
                </c:pt>
                <c:pt idx="7">
                  <c:v>SVG</c:v>
                </c:pt>
                <c:pt idx="8">
                  <c:v>TNS</c:v>
                </c:pt>
                <c:pt idx="9">
                  <c:v>WBL</c:v>
                </c:pt>
                <c:pt idx="10">
                  <c:v>(blank)</c:v>
                </c:pt>
              </c:strCache>
            </c:strRef>
          </c:cat>
          <c:val>
            <c:numRef>
              <c:f>Sheet2!$D$5:$D$16</c:f>
              <c:numCache>
                <c:formatCode>General</c:formatCode>
                <c:ptCount val="11"/>
                <c:pt idx="0">
                  <c:v>85</c:v>
                </c:pt>
                <c:pt idx="1">
                  <c:v>65</c:v>
                </c:pt>
                <c:pt idx="2">
                  <c:v>78</c:v>
                </c:pt>
                <c:pt idx="3">
                  <c:v>92</c:v>
                </c:pt>
                <c:pt idx="4">
                  <c:v>77</c:v>
                </c:pt>
                <c:pt idx="5">
                  <c:v>69</c:v>
                </c:pt>
                <c:pt idx="6">
                  <c:v>75</c:v>
                </c:pt>
                <c:pt idx="7">
                  <c:v>82</c:v>
                </c:pt>
                <c:pt idx="8">
                  <c:v>71</c:v>
                </c:pt>
                <c:pt idx="9">
                  <c:v>84</c:v>
                </c:pt>
              </c:numCache>
            </c:numRef>
          </c:val>
          <c:extLst>
            <c:ext xmlns:c16="http://schemas.microsoft.com/office/drawing/2014/chart" uri="{C3380CC4-5D6E-409C-BE32-E72D297353CC}">
              <c16:uniqueId val="{00000002-DC7E-4EF5-9308-F48A644263F2}"/>
            </c:ext>
          </c:extLst>
        </c:ser>
        <c:ser>
          <c:idx val="3"/>
          <c:order val="3"/>
          <c:tx>
            <c:strRef>
              <c:f>Sheet2!$E$3:$E$4</c:f>
              <c:strCache>
                <c:ptCount val="1"/>
                <c:pt idx="0">
                  <c:v>VERY HIGH</c:v>
                </c:pt>
              </c:strCache>
            </c:strRef>
          </c:tx>
          <c:spPr>
            <a:solidFill>
              <a:schemeClr val="accent4"/>
            </a:solidFill>
            <a:ln>
              <a:noFill/>
            </a:ln>
            <a:effectLst/>
          </c:spPr>
          <c:invertIfNegative val="0"/>
          <c:cat>
            <c:strRef>
              <c:f>Sheet2!$A$5:$A$16</c:f>
              <c:strCache>
                <c:ptCount val="11"/>
                <c:pt idx="0">
                  <c:v>BPC</c:v>
                </c:pt>
                <c:pt idx="1">
                  <c:v>CCDR</c:v>
                </c:pt>
                <c:pt idx="2">
                  <c:v>EW</c:v>
                </c:pt>
                <c:pt idx="3">
                  <c:v>MSC</c:v>
                </c:pt>
                <c:pt idx="4">
                  <c:v>NEL</c:v>
                </c:pt>
                <c:pt idx="5">
                  <c:v>PL</c:v>
                </c:pt>
                <c:pt idx="6">
                  <c:v>PYZ</c:v>
                </c:pt>
                <c:pt idx="7">
                  <c:v>SVG</c:v>
                </c:pt>
                <c:pt idx="8">
                  <c:v>TNS</c:v>
                </c:pt>
                <c:pt idx="9">
                  <c:v>WBL</c:v>
                </c:pt>
                <c:pt idx="10">
                  <c:v>(blank)</c:v>
                </c:pt>
              </c:strCache>
            </c:strRef>
          </c:cat>
          <c:val>
            <c:numRef>
              <c:f>Sheet2!$E$5:$E$16</c:f>
              <c:numCache>
                <c:formatCode>General</c:formatCode>
                <c:ptCount val="11"/>
                <c:pt idx="0">
                  <c:v>15</c:v>
                </c:pt>
                <c:pt idx="1">
                  <c:v>15</c:v>
                </c:pt>
                <c:pt idx="2">
                  <c:v>14</c:v>
                </c:pt>
                <c:pt idx="3">
                  <c:v>9</c:v>
                </c:pt>
                <c:pt idx="4">
                  <c:v>15</c:v>
                </c:pt>
                <c:pt idx="5">
                  <c:v>12</c:v>
                </c:pt>
                <c:pt idx="6">
                  <c:v>15</c:v>
                </c:pt>
                <c:pt idx="7">
                  <c:v>16</c:v>
                </c:pt>
                <c:pt idx="8">
                  <c:v>13</c:v>
                </c:pt>
                <c:pt idx="9">
                  <c:v>13</c:v>
                </c:pt>
              </c:numCache>
            </c:numRef>
          </c:val>
          <c:extLst>
            <c:ext xmlns:c16="http://schemas.microsoft.com/office/drawing/2014/chart" uri="{C3380CC4-5D6E-409C-BE32-E72D297353CC}">
              <c16:uniqueId val="{00000003-DC7E-4EF5-9308-F48A644263F2}"/>
            </c:ext>
          </c:extLst>
        </c:ser>
        <c:ser>
          <c:idx val="4"/>
          <c:order val="4"/>
          <c:tx>
            <c:strRef>
              <c:f>Sheet2!$F$3:$F$4</c:f>
              <c:strCache>
                <c:ptCount val="1"/>
                <c:pt idx="0">
                  <c:v>(blank)</c:v>
                </c:pt>
              </c:strCache>
            </c:strRef>
          </c:tx>
          <c:spPr>
            <a:solidFill>
              <a:schemeClr val="accent5"/>
            </a:solidFill>
            <a:ln>
              <a:noFill/>
            </a:ln>
            <a:effectLst/>
          </c:spPr>
          <c:invertIfNegative val="0"/>
          <c:cat>
            <c:strRef>
              <c:f>Sheet2!$A$5:$A$16</c:f>
              <c:strCache>
                <c:ptCount val="11"/>
                <c:pt idx="0">
                  <c:v>BPC</c:v>
                </c:pt>
                <c:pt idx="1">
                  <c:v>CCDR</c:v>
                </c:pt>
                <c:pt idx="2">
                  <c:v>EW</c:v>
                </c:pt>
                <c:pt idx="3">
                  <c:v>MSC</c:v>
                </c:pt>
                <c:pt idx="4">
                  <c:v>NEL</c:v>
                </c:pt>
                <c:pt idx="5">
                  <c:v>PL</c:v>
                </c:pt>
                <c:pt idx="6">
                  <c:v>PYZ</c:v>
                </c:pt>
                <c:pt idx="7">
                  <c:v>SVG</c:v>
                </c:pt>
                <c:pt idx="8">
                  <c:v>TNS</c:v>
                </c:pt>
                <c:pt idx="9">
                  <c:v>WBL</c:v>
                </c:pt>
                <c:pt idx="10">
                  <c:v>(blank)</c:v>
                </c:pt>
              </c:strCache>
            </c:strRef>
          </c:cat>
          <c:val>
            <c:numRef>
              <c:f>Sheet2!$F$5:$F$16</c:f>
              <c:numCache>
                <c:formatCode>General</c:formatCode>
                <c:ptCount val="11"/>
                <c:pt idx="0">
                  <c:v>153</c:v>
                </c:pt>
                <c:pt idx="1">
                  <c:v>155</c:v>
                </c:pt>
                <c:pt idx="2">
                  <c:v>148</c:v>
                </c:pt>
                <c:pt idx="3">
                  <c:v>139</c:v>
                </c:pt>
                <c:pt idx="4">
                  <c:v>150</c:v>
                </c:pt>
                <c:pt idx="5">
                  <c:v>158</c:v>
                </c:pt>
                <c:pt idx="6">
                  <c:v>142</c:v>
                </c:pt>
                <c:pt idx="7">
                  <c:v>137</c:v>
                </c:pt>
                <c:pt idx="8">
                  <c:v>147</c:v>
                </c:pt>
                <c:pt idx="9">
                  <c:v>138</c:v>
                </c:pt>
              </c:numCache>
            </c:numRef>
          </c:val>
          <c:extLst>
            <c:ext xmlns:c16="http://schemas.microsoft.com/office/drawing/2014/chart" uri="{C3380CC4-5D6E-409C-BE32-E72D297353CC}">
              <c16:uniqueId val="{00000004-DC7E-4EF5-9308-F48A644263F2}"/>
            </c:ext>
          </c:extLst>
        </c:ser>
        <c:dLbls>
          <c:showLegendKey val="0"/>
          <c:showVal val="0"/>
          <c:showCatName val="0"/>
          <c:showSerName val="0"/>
          <c:showPercent val="0"/>
          <c:showBubbleSize val="0"/>
        </c:dLbls>
        <c:gapWidth val="219"/>
        <c:overlap val="-27"/>
        <c:axId val="1921841408"/>
        <c:axId val="1974095872"/>
      </c:barChart>
      <c:catAx>
        <c:axId val="19218414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74095872"/>
        <c:crosses val="autoZero"/>
        <c:auto val="1"/>
        <c:lblAlgn val="ctr"/>
        <c:lblOffset val="100"/>
        <c:noMultiLvlLbl val="0"/>
      </c:catAx>
      <c:valAx>
        <c:axId val="19740958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218414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[employee_data.xlsx]Sheet2!PivotTable2</c:name>
    <c:fmtId val="9"/>
  </c:pivotSource>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5400">
            <a:solidFill>
              <a:schemeClr val="lt1"/>
            </a:solidFill>
          </a:ln>
          <a:effectLst/>
          <a:sp3d contourW="25400">
            <a:contourClr>
              <a:schemeClr val="lt1"/>
            </a:contourClr>
          </a:sp3d>
        </c:spPr>
      </c:pivotFmt>
      <c:pivotFmt>
        <c:idx val="3"/>
        <c:spPr>
          <a:solidFill>
            <a:schemeClr val="accent1"/>
          </a:solidFill>
          <a:ln w="25400">
            <a:solidFill>
              <a:schemeClr val="lt1"/>
            </a:solidFill>
          </a:ln>
          <a:effectLst/>
          <a:sp3d contourW="25400">
            <a:contourClr>
              <a:schemeClr val="lt1"/>
            </a:contourClr>
          </a:sp3d>
        </c:spPr>
      </c:pivotFmt>
      <c:pivotFmt>
        <c:idx val="4"/>
        <c:spPr>
          <a:solidFill>
            <a:schemeClr val="accent1"/>
          </a:solidFill>
          <a:ln w="25400">
            <a:solidFill>
              <a:schemeClr val="lt1"/>
            </a:solidFill>
          </a:ln>
          <a:effectLst/>
          <a:sp3d contourW="25400">
            <a:contourClr>
              <a:schemeClr val="lt1"/>
            </a:contourClr>
          </a:sp3d>
        </c:spPr>
      </c:pivotFmt>
      <c:pivotFmt>
        <c:idx val="5"/>
        <c:spPr>
          <a:solidFill>
            <a:schemeClr val="accent1"/>
          </a:solidFill>
          <a:ln w="25400">
            <a:solidFill>
              <a:schemeClr val="lt1"/>
            </a:solidFill>
          </a:ln>
          <a:effectLst/>
          <a:sp3d contourW="25400">
            <a:contourClr>
              <a:schemeClr val="lt1"/>
            </a:contourClr>
          </a:sp3d>
        </c:spPr>
      </c:pivotFmt>
      <c:pivotFmt>
        <c:idx val="6"/>
        <c:spPr>
          <a:solidFill>
            <a:schemeClr val="accent1"/>
          </a:solidFill>
          <a:ln w="25400">
            <a:solidFill>
              <a:schemeClr val="lt1"/>
            </a:solidFill>
          </a:ln>
          <a:effectLst/>
          <a:sp3d contourW="25400">
            <a:contourClr>
              <a:schemeClr val="lt1"/>
            </a:contourClr>
          </a:sp3d>
        </c:spPr>
      </c:pivotFmt>
      <c:pivotFmt>
        <c:idx val="7"/>
        <c:spPr>
          <a:solidFill>
            <a:schemeClr val="accent1"/>
          </a:solidFill>
          <a:ln w="25400">
            <a:solidFill>
              <a:schemeClr val="lt1"/>
            </a:solidFill>
          </a:ln>
          <a:effectLst/>
          <a:sp3d contourW="25400">
            <a:contourClr>
              <a:schemeClr val="lt1"/>
            </a:contourClr>
          </a:sp3d>
        </c:spPr>
      </c:pivotFmt>
      <c:pivotFmt>
        <c:idx val="8"/>
        <c:spPr>
          <a:solidFill>
            <a:schemeClr val="accent1"/>
          </a:solidFill>
          <a:ln w="25400">
            <a:solidFill>
              <a:schemeClr val="lt1"/>
            </a:solidFill>
          </a:ln>
          <a:effectLst/>
          <a:sp3d contourW="25400">
            <a:contourClr>
              <a:schemeClr val="lt1"/>
            </a:contourClr>
          </a:sp3d>
        </c:spPr>
      </c:pivotFmt>
      <c:pivotFmt>
        <c:idx val="9"/>
        <c:spPr>
          <a:solidFill>
            <a:schemeClr val="accent1"/>
          </a:solidFill>
          <a:ln w="25400">
            <a:solidFill>
              <a:schemeClr val="lt1"/>
            </a:solidFill>
          </a:ln>
          <a:effectLst/>
          <a:sp3d contourW="25400">
            <a:contourClr>
              <a:schemeClr val="lt1"/>
            </a:contourClr>
          </a:sp3d>
        </c:spPr>
      </c:pivotFmt>
      <c:pivotFmt>
        <c:idx val="10"/>
        <c:spPr>
          <a:solidFill>
            <a:schemeClr val="accent1"/>
          </a:solidFill>
          <a:ln w="25400">
            <a:solidFill>
              <a:schemeClr val="lt1"/>
            </a:solidFill>
          </a:ln>
          <a:effectLst/>
          <a:sp3d contourW="25400">
            <a:contourClr>
              <a:schemeClr val="lt1"/>
            </a:contourClr>
          </a:sp3d>
        </c:spPr>
      </c:pivotFmt>
      <c:pivotFmt>
        <c:idx val="11"/>
        <c:spPr>
          <a:solidFill>
            <a:schemeClr val="accent1"/>
          </a:solidFill>
          <a:ln w="25400">
            <a:solidFill>
              <a:schemeClr val="lt1"/>
            </a:solidFill>
          </a:ln>
          <a:effectLst/>
          <a:sp3d contourW="25400">
            <a:contourClr>
              <a:schemeClr val="lt1"/>
            </a:contourClr>
          </a:sp3d>
        </c:spPr>
      </c:pivotFmt>
      <c:pivotFmt>
        <c:idx val="12"/>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5400">
            <a:solidFill>
              <a:schemeClr val="lt1"/>
            </a:solidFill>
          </a:ln>
          <a:effectLst/>
          <a:sp3d contourW="25400">
            <a:contourClr>
              <a:schemeClr val="lt1"/>
            </a:contourClr>
          </a:sp3d>
        </c:spPr>
      </c:pivotFmt>
      <c:pivotFmt>
        <c:idx val="14"/>
        <c:spPr>
          <a:solidFill>
            <a:schemeClr val="accent1"/>
          </a:solidFill>
          <a:ln w="25400">
            <a:solidFill>
              <a:schemeClr val="lt1"/>
            </a:solidFill>
          </a:ln>
          <a:effectLst/>
          <a:sp3d contourW="25400">
            <a:contourClr>
              <a:schemeClr val="lt1"/>
            </a:contourClr>
          </a:sp3d>
        </c:spPr>
      </c:pivotFmt>
      <c:pivotFmt>
        <c:idx val="15"/>
        <c:spPr>
          <a:solidFill>
            <a:schemeClr val="accent1"/>
          </a:solidFill>
          <a:ln w="25400">
            <a:solidFill>
              <a:schemeClr val="lt1"/>
            </a:solidFill>
          </a:ln>
          <a:effectLst/>
          <a:sp3d contourW="25400">
            <a:contourClr>
              <a:schemeClr val="lt1"/>
            </a:contourClr>
          </a:sp3d>
        </c:spPr>
      </c:pivotFmt>
      <c:pivotFmt>
        <c:idx val="16"/>
        <c:spPr>
          <a:solidFill>
            <a:schemeClr val="accent1"/>
          </a:solidFill>
          <a:ln w="25400">
            <a:solidFill>
              <a:schemeClr val="lt1"/>
            </a:solidFill>
          </a:ln>
          <a:effectLst/>
          <a:sp3d contourW="25400">
            <a:contourClr>
              <a:schemeClr val="lt1"/>
            </a:contourClr>
          </a:sp3d>
        </c:spPr>
      </c:pivotFmt>
      <c:pivotFmt>
        <c:idx val="17"/>
        <c:spPr>
          <a:solidFill>
            <a:schemeClr val="accent1"/>
          </a:solidFill>
          <a:ln w="25400">
            <a:solidFill>
              <a:schemeClr val="lt1"/>
            </a:solidFill>
          </a:ln>
          <a:effectLst/>
          <a:sp3d contourW="25400">
            <a:contourClr>
              <a:schemeClr val="lt1"/>
            </a:contourClr>
          </a:sp3d>
        </c:spPr>
      </c:pivotFmt>
      <c:pivotFmt>
        <c:idx val="18"/>
        <c:spPr>
          <a:solidFill>
            <a:schemeClr val="accent1"/>
          </a:solidFill>
          <a:ln w="25400">
            <a:solidFill>
              <a:schemeClr val="lt1"/>
            </a:solidFill>
          </a:ln>
          <a:effectLst/>
          <a:sp3d contourW="25400">
            <a:contourClr>
              <a:schemeClr val="lt1"/>
            </a:contourClr>
          </a:sp3d>
        </c:spPr>
      </c:pivotFmt>
      <c:pivotFmt>
        <c:idx val="19"/>
        <c:spPr>
          <a:solidFill>
            <a:schemeClr val="accent1"/>
          </a:solidFill>
          <a:ln w="25400">
            <a:solidFill>
              <a:schemeClr val="lt1"/>
            </a:solidFill>
          </a:ln>
          <a:effectLst/>
          <a:sp3d contourW="25400">
            <a:contourClr>
              <a:schemeClr val="lt1"/>
            </a:contourClr>
          </a:sp3d>
        </c:spPr>
      </c:pivotFmt>
      <c:pivotFmt>
        <c:idx val="20"/>
        <c:spPr>
          <a:solidFill>
            <a:schemeClr val="accent1"/>
          </a:solidFill>
          <a:ln w="25400">
            <a:solidFill>
              <a:schemeClr val="lt1"/>
            </a:solidFill>
          </a:ln>
          <a:effectLst/>
          <a:sp3d contourW="25400">
            <a:contourClr>
              <a:schemeClr val="lt1"/>
            </a:contourClr>
          </a:sp3d>
        </c:spPr>
      </c:pivotFmt>
      <c:pivotFmt>
        <c:idx val="21"/>
        <c:spPr>
          <a:solidFill>
            <a:schemeClr val="accent1"/>
          </a:solidFill>
          <a:ln w="25400">
            <a:solidFill>
              <a:schemeClr val="lt1"/>
            </a:solidFill>
          </a:ln>
          <a:effectLst/>
          <a:sp3d contourW="25400">
            <a:contourClr>
              <a:schemeClr val="lt1"/>
            </a:contourClr>
          </a:sp3d>
        </c:spPr>
      </c:pivotFmt>
      <c:pivotFmt>
        <c:idx val="22"/>
        <c:spPr>
          <a:solidFill>
            <a:schemeClr val="accent1"/>
          </a:solidFill>
          <a:ln w="25400">
            <a:solidFill>
              <a:schemeClr val="lt1"/>
            </a:solidFill>
          </a:ln>
          <a:effectLst/>
          <a:sp3d contourW="25400">
            <a:contourClr>
              <a:schemeClr val="lt1"/>
            </a:contourClr>
          </a:sp3d>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Sheet2!$B$3:$B$4</c:f>
              <c:strCache>
                <c:ptCount val="1"/>
                <c:pt idx="0">
                  <c:v>HIGH</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25AD-4302-A973-323EABC348F0}"/>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25AD-4302-A973-323EABC348F0}"/>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25AD-4302-A973-323EABC348F0}"/>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25AD-4302-A973-323EABC348F0}"/>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9-25AD-4302-A973-323EABC348F0}"/>
              </c:ext>
            </c:extLst>
          </c:dPt>
          <c:dPt>
            <c:idx val="5"/>
            <c:bubble3D val="0"/>
            <c:spPr>
              <a:solidFill>
                <a:schemeClr val="accent6"/>
              </a:solidFill>
              <a:ln w="25400">
                <a:solidFill>
                  <a:schemeClr val="lt1"/>
                </a:solidFill>
              </a:ln>
              <a:effectLst/>
              <a:sp3d contourW="25400">
                <a:contourClr>
                  <a:schemeClr val="lt1"/>
                </a:contourClr>
              </a:sp3d>
            </c:spPr>
            <c:extLst>
              <c:ext xmlns:c16="http://schemas.microsoft.com/office/drawing/2014/chart" uri="{C3380CC4-5D6E-409C-BE32-E72D297353CC}">
                <c16:uniqueId val="{0000000B-25AD-4302-A973-323EABC348F0}"/>
              </c:ext>
            </c:extLst>
          </c:dPt>
          <c:dPt>
            <c:idx val="6"/>
            <c:bubble3D val="0"/>
            <c:spPr>
              <a:solidFill>
                <a:schemeClr val="accent1">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D-25AD-4302-A973-323EABC348F0}"/>
              </c:ext>
            </c:extLst>
          </c:dPt>
          <c:dPt>
            <c:idx val="7"/>
            <c:bubble3D val="0"/>
            <c:spPr>
              <a:solidFill>
                <a:schemeClr val="accent2">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F-25AD-4302-A973-323EABC348F0}"/>
              </c:ext>
            </c:extLst>
          </c:dPt>
          <c:dPt>
            <c:idx val="8"/>
            <c:bubble3D val="0"/>
            <c:spPr>
              <a:solidFill>
                <a:schemeClr val="accent3">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11-25AD-4302-A973-323EABC348F0}"/>
              </c:ext>
            </c:extLst>
          </c:dPt>
          <c:dPt>
            <c:idx val="9"/>
            <c:bubble3D val="0"/>
            <c:spPr>
              <a:solidFill>
                <a:schemeClr val="accent4">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13-25AD-4302-A973-323EABC348F0}"/>
              </c:ext>
            </c:extLst>
          </c:dPt>
          <c:cat>
            <c:strRef>
              <c:f>Sheet2!$A$5:$A$15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Sheet2!$B$5:$B$15</c:f>
              <c:numCache>
                <c:formatCode>General</c:formatCode>
                <c:ptCount val="10"/>
                <c:pt idx="0">
                  <c:v>16</c:v>
                </c:pt>
                <c:pt idx="1">
                  <c:v>18</c:v>
                </c:pt>
                <c:pt idx="2">
                  <c:v>21</c:v>
                </c:pt>
                <c:pt idx="3">
                  <c:v>17</c:v>
                </c:pt>
                <c:pt idx="4">
                  <c:v>21</c:v>
                </c:pt>
                <c:pt idx="5">
                  <c:v>29</c:v>
                </c:pt>
                <c:pt idx="6">
                  <c:v>26</c:v>
                </c:pt>
                <c:pt idx="7">
                  <c:v>26</c:v>
                </c:pt>
                <c:pt idx="8">
                  <c:v>21</c:v>
                </c:pt>
                <c:pt idx="9">
                  <c:v>25</c:v>
                </c:pt>
              </c:numCache>
            </c:numRef>
          </c:val>
          <c:extLst>
            <c:ext xmlns:c16="http://schemas.microsoft.com/office/drawing/2014/chart" uri="{C3380CC4-5D6E-409C-BE32-E72D297353CC}">
              <c16:uniqueId val="{00000014-25AD-4302-A973-323EABC348F0}"/>
            </c:ext>
          </c:extLst>
        </c:ser>
        <c:dLbls>
          <c:showLegendKey val="0"/>
          <c:showVal val="0"/>
          <c:showCatName val="0"/>
          <c:showSerName val="0"/>
          <c:showPercent val="0"/>
          <c:showBubbleSize val="0"/>
          <c:showLeaderLines val="1"/>
        </c:dLbls>
      </c:pie3D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2.pn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4B86612-B127-4CD0-BF15-66D49A7175F7}" type="datetimeFigureOut">
              <a:rPr lang="en-IN" smtClean="0"/>
              <a:t>31-08-2024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7F439ED-1E90-4106-847A-8EF19031FE2F}" type="slidenum">
              <a:rPr lang="en-IN" smtClean="0"/>
              <a:t>‹#›</a:t>
            </a:fld>
            <a:endParaRPr lang="en-IN"/>
          </a:p>
        </p:txBody>
      </p:sp>
    </p:spTree>
    <p:extLst>
      <p:ext uri="{BB962C8B-B14F-4D97-AF65-F5344CB8AC3E}">
        <p14:creationId xmlns:p14="http://schemas.microsoft.com/office/powerpoint/2010/main" val="2918557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t>1</a:t>
            </a:fld>
            <a:endParaRPr lang="en-IN"/>
          </a:p>
        </p:txBody>
      </p:sp>
    </p:spTree>
    <p:extLst>
      <p:ext uri="{BB962C8B-B14F-4D97-AF65-F5344CB8AC3E}">
        <p14:creationId xmlns:p14="http://schemas.microsoft.com/office/powerpoint/2010/main" val="404353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t>4</a:t>
            </a:fld>
            <a:endParaRPr lang="en-IN"/>
          </a:p>
        </p:txBody>
      </p:sp>
    </p:spTree>
    <p:extLst>
      <p:ext uri="{BB962C8B-B14F-4D97-AF65-F5344CB8AC3E}">
        <p14:creationId xmlns:p14="http://schemas.microsoft.com/office/powerpoint/2010/main" val="25084030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8/31/2024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8/31/2024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8/31/2024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8/31/2024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8/31/2024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8/31/2024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76299" y="9906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828675" y="19665"/>
            <a:ext cx="9982200" cy="1001556"/>
          </a:xfrm>
          <a:prstGeom prst="rect">
            <a:avLst/>
          </a:prstGeom>
        </p:spPr>
        <p:txBody>
          <a:bodyPr vert="horz" wrap="square" lIns="0" tIns="16510" rIns="0" bIns="0" rtlCol="0">
            <a:spAutoFit/>
          </a:bodyPr>
          <a:lstStyle/>
          <a:p>
            <a:pPr marL="3213735">
              <a:spcBef>
                <a:spcPts val="130"/>
              </a:spcBef>
            </a:pPr>
            <a:r>
              <a:rPr lang="en-US" b="1" dirty="0">
                <a:solidFill>
                  <a:srgbClr val="0F0F0F"/>
                </a:solidFill>
                <a:latin typeface="Times New Roman" panose="02020603050405020304" pitchFamily="18" charset="0"/>
                <a:cs typeface="Times New Roman" panose="02020603050405020304" pitchFamily="18" charset="0"/>
              </a:rPr>
              <a:t>Employee Data Analysis using Excel</a:t>
            </a:r>
            <a:r>
              <a:rPr lang="en-US" b="1" i="0" dirty="0">
                <a:solidFill>
                  <a:srgbClr val="0F0F0F"/>
                </a:solidFill>
                <a:effectLst/>
                <a:latin typeface="Times New Roman" panose="02020603050405020304" pitchFamily="18" charset="0"/>
                <a:cs typeface="Times New Roman" panose="02020603050405020304" pitchFamily="18" charset="0"/>
              </a:rPr>
              <a:t> </a:t>
            </a:r>
            <a:br>
              <a:rPr lang="en-US" b="1" i="0" dirty="0">
                <a:solidFill>
                  <a:srgbClr val="0F0F0F"/>
                </a:solidFill>
                <a:effectLst/>
                <a:latin typeface="Roboto" panose="020F0502020204030204" pitchFamily="2" charset="0"/>
              </a:rPr>
            </a:br>
            <a:endParaRPr spc="15" dirty="0"/>
          </a:p>
        </p:txBody>
      </p:sp>
      <p:pic>
        <p:nvPicPr>
          <p:cNvPr id="9" name="object 9"/>
          <p:cNvPicPr/>
          <p:nvPr/>
        </p:nvPicPr>
        <p:blipFill>
          <a:blip r:embed="rId3"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TextBox 13">
            <a:extLst>
              <a:ext uri="{FF2B5EF4-FFF2-40B4-BE49-F238E27FC236}">
                <a16:creationId xmlns:a16="http://schemas.microsoft.com/office/drawing/2014/main" id="{D55ADE35-C35B-07C1-F5AA-C33B3DDB802E}"/>
              </a:ext>
            </a:extLst>
          </p:cNvPr>
          <p:cNvSpPr txBox="1"/>
          <p:nvPr/>
        </p:nvSpPr>
        <p:spPr>
          <a:xfrm>
            <a:off x="2554542" y="3314150"/>
            <a:ext cx="8610600" cy="2308324"/>
          </a:xfrm>
          <a:prstGeom prst="rect">
            <a:avLst/>
          </a:prstGeom>
          <a:noFill/>
        </p:spPr>
        <p:txBody>
          <a:bodyPr wrap="square" rtlCol="0">
            <a:spAutoFit/>
          </a:bodyPr>
          <a:lstStyle/>
          <a:p>
            <a:r>
              <a:rPr lang="en-US" sz="2400" dirty="0"/>
              <a:t>STUDENT NAME: </a:t>
            </a:r>
            <a:r>
              <a:rPr lang="en-US" sz="2400" dirty="0" err="1"/>
              <a:t>Harini.R</a:t>
            </a:r>
            <a:r>
              <a:rPr lang="en-US" sz="2400" dirty="0"/>
              <a:t> </a:t>
            </a:r>
          </a:p>
          <a:p>
            <a:r>
              <a:rPr lang="en-US" sz="2400" dirty="0"/>
              <a:t>REGISTER NO:312216099 asunm1621312216099</a:t>
            </a:r>
          </a:p>
          <a:p>
            <a:r>
              <a:rPr lang="en-US" sz="2400" dirty="0" err="1"/>
              <a:t>DEPARTMENT:B.Com</a:t>
            </a:r>
            <a:r>
              <a:rPr lang="en-US" sz="2400" dirty="0"/>
              <a:t>(Accounting and Finance)</a:t>
            </a:r>
          </a:p>
          <a:p>
            <a:r>
              <a:rPr lang="en-US" sz="2400" dirty="0"/>
              <a:t>COLLEGE: Shri </a:t>
            </a:r>
            <a:r>
              <a:rPr lang="en-US" sz="2400" dirty="0" err="1"/>
              <a:t>Shankaralal</a:t>
            </a:r>
            <a:r>
              <a:rPr lang="en-US" sz="2400" dirty="0"/>
              <a:t> </a:t>
            </a:r>
            <a:r>
              <a:rPr lang="en-US" sz="2400" dirty="0" err="1"/>
              <a:t>Sundarbai</a:t>
            </a:r>
            <a:r>
              <a:rPr lang="en-US" sz="2400" dirty="0"/>
              <a:t> </a:t>
            </a:r>
            <a:r>
              <a:rPr lang="en-US" sz="2400" dirty="0" err="1"/>
              <a:t>Shasun</a:t>
            </a:r>
            <a:r>
              <a:rPr lang="en-US" sz="2400" dirty="0"/>
              <a:t> Jain College For Women</a:t>
            </a:r>
          </a:p>
          <a:p>
            <a:r>
              <a:rPr lang="en-US" sz="2400" dirty="0"/>
              <a:t>           </a:t>
            </a:r>
            <a:endParaRPr lang="en-IN"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
        <p:nvSpPr>
          <p:cNvPr id="14" name="object 3"/>
          <p:cNvSpPr/>
          <p:nvPr/>
        </p:nvSpPr>
        <p:spPr>
          <a:xfrm>
            <a:off x="10058400" y="525141"/>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2" name="TextBox 1">
            <a:extLst>
              <a:ext uri="{FF2B5EF4-FFF2-40B4-BE49-F238E27FC236}">
                <a16:creationId xmlns:a16="http://schemas.microsoft.com/office/drawing/2014/main" id="{2420D5B8-B200-8E30-87C5-637DF9F05DB6}"/>
              </a:ext>
            </a:extLst>
          </p:cNvPr>
          <p:cNvSpPr txBox="1"/>
          <p:nvPr/>
        </p:nvSpPr>
        <p:spPr>
          <a:xfrm>
            <a:off x="739775" y="1371600"/>
            <a:ext cx="8613775" cy="5355312"/>
          </a:xfrm>
          <a:prstGeom prst="rect">
            <a:avLst/>
          </a:prstGeom>
          <a:noFill/>
        </p:spPr>
        <p:txBody>
          <a:bodyPr wrap="square" rtlCol="0">
            <a:spAutoFit/>
          </a:bodyPr>
          <a:lstStyle/>
          <a:p>
            <a:r>
              <a:rPr lang="en-IN" dirty="0"/>
              <a:t>DATA COLLECTION</a:t>
            </a:r>
          </a:p>
          <a:p>
            <a:r>
              <a:rPr lang="en-IN" dirty="0"/>
              <a:t> 1.This data is then collected, organized, and compared to measure success or failure.</a:t>
            </a:r>
          </a:p>
          <a:p>
            <a:r>
              <a:rPr lang="en-IN" dirty="0"/>
              <a:t>2. Collected various types of data such as personal information, job performance, attendance records, salary information, and feedback.</a:t>
            </a:r>
          </a:p>
          <a:p>
            <a:r>
              <a:rPr lang="en-IN" dirty="0"/>
              <a:t>FEATURE COLLECTION </a:t>
            </a:r>
          </a:p>
          <a:p>
            <a:r>
              <a:rPr lang="en-IN" dirty="0"/>
              <a:t> 1. Feature collection involves identifying and gathering relevant attributes or features from the data that will be used for analysis.</a:t>
            </a:r>
          </a:p>
          <a:p>
            <a:r>
              <a:rPr lang="en-IN" dirty="0"/>
              <a:t>  2. Here some common features are also consider</a:t>
            </a:r>
          </a:p>
          <a:p>
            <a:r>
              <a:rPr lang="en-IN" dirty="0"/>
              <a:t>           Personal Information</a:t>
            </a:r>
          </a:p>
          <a:p>
            <a:r>
              <a:rPr lang="en-IN" dirty="0"/>
              <a:t>           Employment Details</a:t>
            </a:r>
          </a:p>
          <a:p>
            <a:r>
              <a:rPr lang="en-IN" dirty="0"/>
              <a:t>           Performance Metrics</a:t>
            </a:r>
          </a:p>
          <a:p>
            <a:r>
              <a:rPr lang="en-IN" dirty="0"/>
              <a:t>           Compensation and Benefits</a:t>
            </a:r>
          </a:p>
          <a:p>
            <a:r>
              <a:rPr lang="en-IN" dirty="0"/>
              <a:t>           Attendance and Time Management</a:t>
            </a:r>
          </a:p>
          <a:p>
            <a:r>
              <a:rPr lang="en-IN" dirty="0"/>
              <a:t>Data Cleaning</a:t>
            </a:r>
          </a:p>
          <a:p>
            <a:r>
              <a:rPr lang="en-IN" dirty="0"/>
              <a:t>    Data cleaning is a critical step in preparing employee data for analysis, ensuring accuracy and reliability.</a:t>
            </a:r>
          </a:p>
          <a:p>
            <a:r>
              <a:rPr lang="en-IN" dirty="0"/>
              <a:t>PERFORMANCE LEVEL </a:t>
            </a:r>
          </a:p>
          <a:p>
            <a:r>
              <a:rPr lang="en-IN" dirty="0"/>
              <a:t>      Analysing employee performance levels involves metrics and data points to understands how well employees are performing and to identify areas for improvement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FFD3C-0EF8-BF7F-9ADF-72345CF23276}"/>
              </a:ext>
            </a:extLst>
          </p:cNvPr>
          <p:cNvSpPr>
            <a:spLocks noGrp="1"/>
          </p:cNvSpPr>
          <p:nvPr>
            <p:ph type="title"/>
          </p:nvPr>
        </p:nvSpPr>
        <p:spPr/>
        <p:txBody>
          <a:bodyPr/>
          <a:lstStyle/>
          <a:p>
            <a:endParaRPr lang="en-IN"/>
          </a:p>
        </p:txBody>
      </p:sp>
      <p:sp>
        <p:nvSpPr>
          <p:cNvPr id="3" name="TextBox 2">
            <a:extLst>
              <a:ext uri="{FF2B5EF4-FFF2-40B4-BE49-F238E27FC236}">
                <a16:creationId xmlns:a16="http://schemas.microsoft.com/office/drawing/2014/main" id="{0E13BD91-4716-7EEA-4E74-FC9FF445F731}"/>
              </a:ext>
            </a:extLst>
          </p:cNvPr>
          <p:cNvSpPr txBox="1"/>
          <p:nvPr/>
        </p:nvSpPr>
        <p:spPr>
          <a:xfrm>
            <a:off x="838200" y="1600200"/>
            <a:ext cx="8229600" cy="6186309"/>
          </a:xfrm>
          <a:prstGeom prst="rect">
            <a:avLst/>
          </a:prstGeom>
          <a:noFill/>
        </p:spPr>
        <p:txBody>
          <a:bodyPr wrap="square" rtlCol="0">
            <a:spAutoFit/>
          </a:bodyPr>
          <a:lstStyle/>
          <a:p>
            <a:r>
              <a:rPr lang="en-IN" dirty="0"/>
              <a:t>SUMMARY</a:t>
            </a:r>
          </a:p>
          <a:p>
            <a:r>
              <a:rPr lang="en-IN" dirty="0"/>
              <a:t> A summary of employee data analysis provides a concise overview of key findings and insights derived from analysing employee data.</a:t>
            </a:r>
          </a:p>
          <a:p>
            <a:r>
              <a:rPr lang="en-IN" dirty="0"/>
              <a:t> 1.Objective and Scope: </a:t>
            </a:r>
          </a:p>
          <a:p>
            <a:r>
              <a:rPr lang="en-IN" dirty="0"/>
              <a:t>       Purpose: Briefly state the goals of the analysis(</a:t>
            </a:r>
            <a:r>
              <a:rPr lang="en-IN" dirty="0" err="1"/>
              <a:t>e.g</a:t>
            </a:r>
            <a:r>
              <a:rPr lang="en-IN" dirty="0"/>
              <a:t> understandings performance trends, identifying training needs.</a:t>
            </a:r>
          </a:p>
          <a:p>
            <a:r>
              <a:rPr lang="en-IN" dirty="0"/>
              <a:t>2. Key Metrics </a:t>
            </a:r>
            <a:r>
              <a:rPr lang="en-IN" dirty="0" err="1"/>
              <a:t>Analyzed</a:t>
            </a:r>
            <a:r>
              <a:rPr lang="en-IN" dirty="0"/>
              <a:t> </a:t>
            </a:r>
          </a:p>
          <a:p>
            <a:r>
              <a:rPr lang="en-IN" dirty="0"/>
              <a:t>        Attendance Data: Overview of absenteeism rates, punctuality.</a:t>
            </a:r>
          </a:p>
          <a:p>
            <a:r>
              <a:rPr lang="en-IN" dirty="0"/>
              <a:t>3. Key Findings </a:t>
            </a:r>
          </a:p>
          <a:p>
            <a:r>
              <a:rPr lang="en-IN" dirty="0"/>
              <a:t>        High Performance: Identification of standout employees and factors contributing to their success.</a:t>
            </a:r>
          </a:p>
          <a:p>
            <a:r>
              <a:rPr lang="en-IN" dirty="0"/>
              <a:t>4. Insights and Implications</a:t>
            </a:r>
          </a:p>
          <a:p>
            <a:r>
              <a:rPr lang="en-IN" dirty="0"/>
              <a:t>         Strengths: Highlight areas where the organization or specific employees excel.</a:t>
            </a:r>
          </a:p>
          <a:p>
            <a:r>
              <a:rPr lang="en-IN" dirty="0"/>
              <a:t>5. Recommendations</a:t>
            </a:r>
          </a:p>
          <a:p>
            <a:r>
              <a:rPr lang="en-IN" dirty="0"/>
              <a:t>          Actions Plans: Suggested actions to address identified issues</a:t>
            </a:r>
          </a:p>
          <a:p>
            <a:r>
              <a:rPr lang="en-IN" dirty="0"/>
              <a:t>VISUALIZATION </a:t>
            </a:r>
          </a:p>
          <a:p>
            <a:r>
              <a:rPr lang="en-IN" dirty="0"/>
              <a:t>   Effective visualization of employee data analysis helps communicate insights clearly and facilitate decision making.  </a:t>
            </a:r>
          </a:p>
          <a:p>
            <a:r>
              <a:rPr lang="en-IN" dirty="0"/>
              <a:t>  </a:t>
            </a:r>
          </a:p>
          <a:p>
            <a:r>
              <a:rPr lang="en-IN" dirty="0"/>
              <a:t>           </a:t>
            </a:r>
          </a:p>
          <a:p>
            <a:r>
              <a:rPr lang="en-IN" dirty="0"/>
              <a:t>        </a:t>
            </a:r>
          </a:p>
          <a:p>
            <a:endParaRPr lang="en-IN" dirty="0"/>
          </a:p>
        </p:txBody>
      </p:sp>
    </p:spTree>
    <p:extLst>
      <p:ext uri="{BB962C8B-B14F-4D97-AF65-F5344CB8AC3E}">
        <p14:creationId xmlns:p14="http://schemas.microsoft.com/office/powerpoint/2010/main" val="12161734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12</a:t>
            </a:fld>
            <a:endParaRPr sz="1100">
              <a:latin typeface="Trebuchet MS"/>
              <a:cs typeface="Trebuchet MS"/>
            </a:endParaRPr>
          </a:p>
        </p:txBody>
      </p:sp>
      <p:graphicFrame>
        <p:nvGraphicFramePr>
          <p:cNvPr id="8" name="Chart 7">
            <a:extLst>
              <a:ext uri="{FF2B5EF4-FFF2-40B4-BE49-F238E27FC236}">
                <a16:creationId xmlns:a16="http://schemas.microsoft.com/office/drawing/2014/main" id="{AE15CF67-6E3D-BA92-D2FF-EB0AC1F5FA6C}"/>
              </a:ext>
            </a:extLst>
          </p:cNvPr>
          <p:cNvGraphicFramePr>
            <a:graphicFrameLocks/>
          </p:cNvGraphicFramePr>
          <p:nvPr>
            <p:extLst>
              <p:ext uri="{D42A27DB-BD31-4B8C-83A1-F6EECF244321}">
                <p14:modId xmlns:p14="http://schemas.microsoft.com/office/powerpoint/2010/main" val="3317489077"/>
              </p:ext>
            </p:extLst>
          </p:nvPr>
        </p:nvGraphicFramePr>
        <p:xfrm>
          <a:off x="3429000" y="1800225"/>
          <a:ext cx="5334000" cy="325755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9564F-AA21-54A1-94F8-99698591D1C3}"/>
              </a:ext>
            </a:extLst>
          </p:cNvPr>
          <p:cNvSpPr>
            <a:spLocks noGrp="1"/>
          </p:cNvSpPr>
          <p:nvPr>
            <p:ph type="title"/>
          </p:nvPr>
        </p:nvSpPr>
        <p:spPr/>
        <p:txBody>
          <a:bodyPr/>
          <a:lstStyle/>
          <a:p>
            <a:r>
              <a:rPr lang="en-IN" dirty="0"/>
              <a:t>RESULTS</a:t>
            </a:r>
          </a:p>
        </p:txBody>
      </p:sp>
      <p:graphicFrame>
        <p:nvGraphicFramePr>
          <p:cNvPr id="3" name="Chart 2">
            <a:extLst>
              <a:ext uri="{FF2B5EF4-FFF2-40B4-BE49-F238E27FC236}">
                <a16:creationId xmlns:a16="http://schemas.microsoft.com/office/drawing/2014/main" id="{B5B6AD93-678F-A1BB-7B13-86098CB58992}"/>
              </a:ext>
            </a:extLst>
          </p:cNvPr>
          <p:cNvGraphicFramePr>
            <a:graphicFrameLocks/>
          </p:cNvGraphicFramePr>
          <p:nvPr/>
        </p:nvGraphicFramePr>
        <p:xfrm>
          <a:off x="3810000" y="2057400"/>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7218781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5CB5B-BDD0-5A64-1A7C-37D3C88F8F9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8D2D3F44-4681-D8BB-9F9C-FA6ADC6FAAD3}"/>
              </a:ext>
            </a:extLst>
          </p:cNvPr>
          <p:cNvSpPr txBox="1"/>
          <p:nvPr/>
        </p:nvSpPr>
        <p:spPr>
          <a:xfrm>
            <a:off x="1600200" y="1524000"/>
            <a:ext cx="6477000" cy="2062103"/>
          </a:xfrm>
          <a:prstGeom prst="rect">
            <a:avLst/>
          </a:prstGeom>
          <a:noFill/>
        </p:spPr>
        <p:txBody>
          <a:bodyPr wrap="square" rtlCol="0">
            <a:spAutoFit/>
          </a:bodyPr>
          <a:lstStyle/>
          <a:p>
            <a:r>
              <a:rPr lang="en-IN" sz="3200" dirty="0"/>
              <a:t>In employee performance Analysis the medium number of member is high we need to motivate to better outcome.</a:t>
            </a:r>
          </a:p>
        </p:txBody>
      </p:sp>
    </p:spTree>
    <p:extLst>
      <p:ext uri="{BB962C8B-B14F-4D97-AF65-F5344CB8AC3E}">
        <p14:creationId xmlns:p14="http://schemas.microsoft.com/office/powerpoint/2010/main" val="2986442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latin typeface="Times New Roman" panose="02020603050405020304" pitchFamily="18" charset="0"/>
              <a:cs typeface="Times New Roman" panose="02020603050405020304" pitchFamily="18" charset="0"/>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3909695" cy="678180"/>
          </a:xfrm>
          <a:prstGeom prst="rect">
            <a:avLst/>
          </a:prstGeom>
        </p:spPr>
        <p:txBody>
          <a:bodyPr vert="horz" wrap="square" lIns="0" tIns="16510" rIns="0" bIns="0" rtlCol="0">
            <a:spAutoFit/>
          </a:bodyPr>
          <a:lstStyle/>
          <a:p>
            <a:pPr marL="12700">
              <a:lnSpc>
                <a:spcPct val="100000"/>
              </a:lnSpc>
              <a:spcBef>
                <a:spcPts val="130"/>
              </a:spcBef>
            </a:pPr>
            <a:r>
              <a:rPr sz="4250" spc="5" dirty="0"/>
              <a:t>PROJECT</a:t>
            </a:r>
            <a:r>
              <a:rPr sz="4250" spc="-85" dirty="0"/>
              <a:t> </a:t>
            </a:r>
            <a:r>
              <a:rPr sz="4250" spc="25"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3" name="TextBox 22">
            <a:extLst>
              <a:ext uri="{FF2B5EF4-FFF2-40B4-BE49-F238E27FC236}">
                <a16:creationId xmlns:a16="http://schemas.microsoft.com/office/drawing/2014/main" id="{F691EEC8-E83B-8506-163B-F39E906CCC0A}"/>
              </a:ext>
            </a:extLst>
          </p:cNvPr>
          <p:cNvSpPr txBox="1"/>
          <p:nvPr/>
        </p:nvSpPr>
        <p:spPr>
          <a:xfrm>
            <a:off x="1217522" y="2123271"/>
            <a:ext cx="8593228" cy="1446550"/>
          </a:xfrm>
          <a:prstGeom prst="rect">
            <a:avLst/>
          </a:prstGeom>
          <a:noFill/>
        </p:spPr>
        <p:txBody>
          <a:bodyPr wrap="square" rtlCol="0">
            <a:spAutoFit/>
          </a:bodyPr>
          <a:lstStyle/>
          <a:p>
            <a:r>
              <a:rPr lang="en-US" sz="4400" b="1" dirty="0">
                <a:solidFill>
                  <a:srgbClr val="0F0F0F"/>
                </a:solidFill>
                <a:latin typeface="Times New Roman" panose="02020603050405020304" pitchFamily="18" charset="0"/>
                <a:cs typeface="Times New Roman" panose="02020603050405020304" pitchFamily="18" charset="0"/>
              </a:rPr>
              <a:t>Employee Performance Analysis using Excel</a:t>
            </a:r>
            <a:endParaRPr lang="en-IN" sz="2800" dirty="0">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200" y="28579"/>
            <a:ext cx="12481713"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3" name="TextBox 22">
            <a:extLst>
              <a:ext uri="{FF2B5EF4-FFF2-40B4-BE49-F238E27FC236}">
                <a16:creationId xmlns:a16="http://schemas.microsoft.com/office/drawing/2014/main" id="{D0827FA3-A9D4-0FE5-45BE-664C8C920E82}"/>
              </a:ext>
            </a:extLst>
          </p:cNvPr>
          <p:cNvSpPr txBox="1"/>
          <p:nvPr/>
        </p:nvSpPr>
        <p:spPr>
          <a:xfrm>
            <a:off x="2509807" y="1041533"/>
            <a:ext cx="5029200" cy="4401205"/>
          </a:xfrm>
          <a:prstGeom prst="rect">
            <a:avLst/>
          </a:prstGeom>
          <a:noFill/>
        </p:spPr>
        <p:txBody>
          <a:bodyPr wrap="square" rtlCol="0">
            <a:spAutoFit/>
          </a:bodyPr>
          <a:lstStyle/>
          <a:p>
            <a:pPr algn="l"/>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Our Solution and Proposition</a:t>
            </a:r>
          </a:p>
          <a:p>
            <a:pPr algn="l">
              <a:buFont typeface="+mj-lt"/>
              <a:buAutoNum type="arabicPeriod"/>
            </a:pPr>
            <a:r>
              <a:rPr lang="en-US" sz="2800" dirty="0">
                <a:solidFill>
                  <a:srgbClr val="0D0D0D"/>
                </a:solidFill>
                <a:latin typeface="Times New Roman" panose="02020603050405020304" pitchFamily="18" charset="0"/>
                <a:cs typeface="Times New Roman" panose="02020603050405020304" pitchFamily="18" charset="0"/>
              </a:rPr>
              <a:t>Dataset Description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Modelling Approach</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Results and </a:t>
            </a:r>
            <a:r>
              <a:rPr lang="en-US" sz="2800" dirty="0">
                <a:solidFill>
                  <a:srgbClr val="0D0D0D"/>
                </a:solidFill>
                <a:latin typeface="Times New Roman" panose="02020603050405020304" pitchFamily="18" charset="0"/>
                <a:cs typeface="Times New Roman" panose="02020603050405020304" pitchFamily="18" charset="0"/>
              </a:rPr>
              <a:t>Discussion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Conclusion</a:t>
            </a:r>
          </a:p>
          <a:p>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3"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0696"/>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dirty="0"/>
          </a:p>
        </p:txBody>
      </p:sp>
      <p:pic>
        <p:nvPicPr>
          <p:cNvPr id="8" name="object 8"/>
          <p:cNvPicPr/>
          <p:nvPr/>
        </p:nvPicPr>
        <p:blipFill>
          <a:blip r:embed="rId4"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9" name="TextBox 8">
            <a:extLst>
              <a:ext uri="{FF2B5EF4-FFF2-40B4-BE49-F238E27FC236}">
                <a16:creationId xmlns:a16="http://schemas.microsoft.com/office/drawing/2014/main" id="{859BC964-3A65-5F89-03A9-2C4DEF0BAAFA}"/>
              </a:ext>
            </a:extLst>
          </p:cNvPr>
          <p:cNvSpPr txBox="1"/>
          <p:nvPr/>
        </p:nvSpPr>
        <p:spPr>
          <a:xfrm>
            <a:off x="914400" y="2209800"/>
            <a:ext cx="6172200" cy="2554545"/>
          </a:xfrm>
          <a:prstGeom prst="rect">
            <a:avLst/>
          </a:prstGeom>
          <a:noFill/>
        </p:spPr>
        <p:txBody>
          <a:bodyPr wrap="square" rtlCol="0">
            <a:spAutoFit/>
          </a:bodyPr>
          <a:lstStyle/>
          <a:p>
            <a:pPr algn="just"/>
            <a:r>
              <a:rPr lang="en-IN" sz="3200" dirty="0"/>
              <a:t>This involves identifying areas in your organization where we need insights, such as employee turnover, diversity and inclusion, or employee engagement.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TextBox 10">
            <a:extLst>
              <a:ext uri="{FF2B5EF4-FFF2-40B4-BE49-F238E27FC236}">
                <a16:creationId xmlns:a16="http://schemas.microsoft.com/office/drawing/2014/main" id="{F050B57B-77CA-84FA-9910-3F41C17BBB48}"/>
              </a:ext>
            </a:extLst>
          </p:cNvPr>
          <p:cNvSpPr txBox="1"/>
          <p:nvPr/>
        </p:nvSpPr>
        <p:spPr>
          <a:xfrm>
            <a:off x="990600" y="2133600"/>
            <a:ext cx="7924800" cy="461665"/>
          </a:xfrm>
          <a:prstGeom prst="rect">
            <a:avLst/>
          </a:prstGeom>
          <a:noFill/>
        </p:spPr>
        <p:txBody>
          <a:bodyPr wrap="square" rtlCol="0">
            <a:spAutoFit/>
          </a:bodyPr>
          <a:lstStyle/>
          <a:p>
            <a:r>
              <a:rPr lang="en-IN" sz="2400" dirty="0">
                <a:latin typeface="Times New Roman" panose="02020603050405020304" pitchFamily="18" charset="0"/>
                <a:cs typeface="Times New Roman" panose="02020603050405020304" pitchFamily="18" charset="0"/>
              </a:rPr>
              <a:t>                </a:t>
            </a:r>
          </a:p>
        </p:txBody>
      </p:sp>
      <p:sp>
        <p:nvSpPr>
          <p:cNvPr id="9" name="TextBox 8">
            <a:extLst>
              <a:ext uri="{FF2B5EF4-FFF2-40B4-BE49-F238E27FC236}">
                <a16:creationId xmlns:a16="http://schemas.microsoft.com/office/drawing/2014/main" id="{34A995C4-7FC3-1D73-3BEF-7B317669A317}"/>
              </a:ext>
            </a:extLst>
          </p:cNvPr>
          <p:cNvSpPr txBox="1"/>
          <p:nvPr/>
        </p:nvSpPr>
        <p:spPr>
          <a:xfrm>
            <a:off x="1043354" y="2019300"/>
            <a:ext cx="7239000" cy="4031873"/>
          </a:xfrm>
          <a:prstGeom prst="rect">
            <a:avLst/>
          </a:prstGeom>
          <a:noFill/>
        </p:spPr>
        <p:txBody>
          <a:bodyPr wrap="square" rtlCol="0">
            <a:spAutoFit/>
          </a:bodyPr>
          <a:lstStyle/>
          <a:p>
            <a:pPr algn="just"/>
            <a:r>
              <a:rPr lang="en-IN" sz="3200" dirty="0"/>
              <a:t>Analysing the performance of the employees by considering various factors like gender, performance, score, achievements, ratings based on these analysis is employee performance analysis in order to identify the trends and pattens of    different categories of  an employees like high, medium, low.</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5014595" cy="518159"/>
          </a:xfrm>
          <a:prstGeom prst="rect">
            <a:avLst/>
          </a:prstGeom>
        </p:spPr>
        <p:txBody>
          <a:bodyPr vert="horz" wrap="square" lIns="0" tIns="16510" rIns="0" bIns="0" rtlCol="0">
            <a:spAutoFit/>
          </a:bodyPr>
          <a:lstStyle/>
          <a:p>
            <a:pPr marL="12700">
              <a:lnSpc>
                <a:spcPct val="100000"/>
              </a:lnSpc>
              <a:spcBef>
                <a:spcPts val="130"/>
              </a:spcBef>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0" dirty="0"/>
              <a:t>T</a:t>
            </a:r>
            <a:r>
              <a:rPr sz="3200" spc="-15" dirty="0"/>
              <a:t>H</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endParaRPr sz="3200" dirty="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sp>
        <p:nvSpPr>
          <p:cNvPr id="7" name="TextBox 6">
            <a:extLst>
              <a:ext uri="{FF2B5EF4-FFF2-40B4-BE49-F238E27FC236}">
                <a16:creationId xmlns:a16="http://schemas.microsoft.com/office/drawing/2014/main" id="{B2FB3B10-3291-44D0-F609-036D3724B8D0}"/>
              </a:ext>
            </a:extLst>
          </p:cNvPr>
          <p:cNvSpPr txBox="1"/>
          <p:nvPr/>
        </p:nvSpPr>
        <p:spPr>
          <a:xfrm>
            <a:off x="-6019800" y="2019300"/>
            <a:ext cx="5638800" cy="646331"/>
          </a:xfrm>
          <a:prstGeom prst="rect">
            <a:avLst/>
          </a:prstGeom>
          <a:noFill/>
        </p:spPr>
        <p:txBody>
          <a:bodyPr wrap="square" rtlCol="0">
            <a:spAutoFit/>
          </a:bodyPr>
          <a:lstStyle/>
          <a:p>
            <a:r>
              <a:rPr lang="en-IN" dirty="0"/>
              <a:t>The end users </a:t>
            </a:r>
          </a:p>
          <a:p>
            <a:pPr marL="342900" indent="-342900">
              <a:buFont typeface="+mj-lt"/>
              <a:buAutoNum type="arabicPeriod"/>
            </a:pPr>
            <a:r>
              <a:rPr lang="en-IN" dirty="0"/>
              <a:t>                                      </a:t>
            </a:r>
          </a:p>
        </p:txBody>
      </p:sp>
      <p:sp>
        <p:nvSpPr>
          <p:cNvPr id="14" name="TextBox 13">
            <a:extLst>
              <a:ext uri="{FF2B5EF4-FFF2-40B4-BE49-F238E27FC236}">
                <a16:creationId xmlns:a16="http://schemas.microsoft.com/office/drawing/2014/main" id="{60A9C2C8-F857-90BE-474D-1E6708A9C4F1}"/>
              </a:ext>
            </a:extLst>
          </p:cNvPr>
          <p:cNvSpPr txBox="1"/>
          <p:nvPr/>
        </p:nvSpPr>
        <p:spPr>
          <a:xfrm>
            <a:off x="723900" y="1905000"/>
            <a:ext cx="6972300" cy="2062103"/>
          </a:xfrm>
          <a:prstGeom prst="rect">
            <a:avLst/>
          </a:prstGeom>
          <a:noFill/>
        </p:spPr>
        <p:txBody>
          <a:bodyPr wrap="square" rtlCol="0">
            <a:spAutoFit/>
          </a:bodyPr>
          <a:lstStyle/>
          <a:p>
            <a:r>
              <a:rPr lang="en-IN" sz="3200" dirty="0"/>
              <a:t>The end users are</a:t>
            </a:r>
          </a:p>
          <a:p>
            <a:r>
              <a:rPr lang="en-IN" sz="3200" dirty="0"/>
              <a:t>        1. Employees </a:t>
            </a:r>
          </a:p>
          <a:p>
            <a:r>
              <a:rPr lang="en-IN" sz="3200" dirty="0"/>
              <a:t>        2. Employer</a:t>
            </a:r>
          </a:p>
          <a:p>
            <a:pPr algn="just"/>
            <a:r>
              <a:rPr lang="en-IN" sz="3200" dirty="0"/>
              <a:t>        3. Industries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8" name="TextBox 7">
            <a:extLst>
              <a:ext uri="{FF2B5EF4-FFF2-40B4-BE49-F238E27FC236}">
                <a16:creationId xmlns:a16="http://schemas.microsoft.com/office/drawing/2014/main" id="{4E519D2A-2E03-E995-B604-5C9BEF746BED}"/>
              </a:ext>
            </a:extLst>
          </p:cNvPr>
          <p:cNvSpPr txBox="1"/>
          <p:nvPr/>
        </p:nvSpPr>
        <p:spPr>
          <a:xfrm>
            <a:off x="3352800" y="2196009"/>
            <a:ext cx="5867400" cy="2831544"/>
          </a:xfrm>
          <a:prstGeom prst="rect">
            <a:avLst/>
          </a:prstGeom>
          <a:noFill/>
        </p:spPr>
        <p:txBody>
          <a:bodyPr wrap="square" rtlCol="0">
            <a:spAutoFit/>
          </a:bodyPr>
          <a:lstStyle/>
          <a:p>
            <a:pPr algn="just"/>
            <a:r>
              <a:rPr lang="en-IN" sz="3200" dirty="0"/>
              <a:t>Conditional formatting-Blank Data</a:t>
            </a:r>
          </a:p>
          <a:p>
            <a:pPr algn="just"/>
            <a:r>
              <a:rPr lang="en-IN" sz="3200" dirty="0"/>
              <a:t>Filter-Remove Blanks</a:t>
            </a:r>
          </a:p>
          <a:p>
            <a:pPr algn="just"/>
            <a:r>
              <a:rPr lang="en-IN" sz="3200" dirty="0"/>
              <a:t>Formula-Performance</a:t>
            </a:r>
          </a:p>
          <a:p>
            <a:pPr algn="just"/>
            <a:r>
              <a:rPr lang="en-IN" sz="3200" dirty="0"/>
              <a:t>Pivot-Summary</a:t>
            </a:r>
          </a:p>
          <a:p>
            <a:pPr algn="just"/>
            <a:r>
              <a:rPr lang="en-IN" sz="3200" dirty="0"/>
              <a:t>Graph-Data Visualization</a:t>
            </a:r>
          </a:p>
          <a:p>
            <a:pPr algn="just"/>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6195E-16D6-79D8-7A9F-F8EB1FE9E212}"/>
              </a:ext>
            </a:extLst>
          </p:cNvPr>
          <p:cNvSpPr>
            <a:spLocks noGrp="1"/>
          </p:cNvSpPr>
          <p:nvPr>
            <p:ph type="title"/>
          </p:nvPr>
        </p:nvSpPr>
        <p:spPr/>
        <p:txBody>
          <a:bodyPr/>
          <a:lstStyle/>
          <a:p>
            <a:r>
              <a:rPr lang="en-IN" dirty="0"/>
              <a:t>Dataset Description</a:t>
            </a:r>
          </a:p>
        </p:txBody>
      </p:sp>
      <p:sp>
        <p:nvSpPr>
          <p:cNvPr id="3" name="TextBox 2">
            <a:extLst>
              <a:ext uri="{FF2B5EF4-FFF2-40B4-BE49-F238E27FC236}">
                <a16:creationId xmlns:a16="http://schemas.microsoft.com/office/drawing/2014/main" id="{2DCBF845-5A4B-EB6A-0A5A-64F16100D160}"/>
              </a:ext>
            </a:extLst>
          </p:cNvPr>
          <p:cNvSpPr txBox="1"/>
          <p:nvPr/>
        </p:nvSpPr>
        <p:spPr>
          <a:xfrm>
            <a:off x="772110" y="1524000"/>
            <a:ext cx="7779068" cy="4524315"/>
          </a:xfrm>
          <a:prstGeom prst="rect">
            <a:avLst/>
          </a:prstGeom>
          <a:noFill/>
        </p:spPr>
        <p:txBody>
          <a:bodyPr wrap="square" rtlCol="0">
            <a:spAutoFit/>
          </a:bodyPr>
          <a:lstStyle/>
          <a:p>
            <a:r>
              <a:rPr lang="en-IN" sz="3200" dirty="0"/>
              <a:t>Employee= Kaggle</a:t>
            </a:r>
          </a:p>
          <a:p>
            <a:r>
              <a:rPr lang="en-IN" sz="3200" dirty="0"/>
              <a:t>26-Features</a:t>
            </a:r>
          </a:p>
          <a:p>
            <a:r>
              <a:rPr lang="en-IN" sz="3200" dirty="0"/>
              <a:t>9-Features</a:t>
            </a:r>
          </a:p>
          <a:p>
            <a:r>
              <a:rPr lang="en-IN" sz="3200" dirty="0"/>
              <a:t>Emp id-Num</a:t>
            </a:r>
          </a:p>
          <a:p>
            <a:r>
              <a:rPr lang="en-IN" sz="3200" dirty="0"/>
              <a:t>Name- Text</a:t>
            </a:r>
          </a:p>
          <a:p>
            <a:r>
              <a:rPr lang="en-IN" sz="3200" dirty="0"/>
              <a:t>Emp Type</a:t>
            </a:r>
          </a:p>
          <a:p>
            <a:r>
              <a:rPr lang="en-IN" sz="3200" dirty="0"/>
              <a:t>Performance level</a:t>
            </a:r>
          </a:p>
          <a:p>
            <a:r>
              <a:rPr lang="en-IN" sz="3200" dirty="0"/>
              <a:t>Gender- Male Female</a:t>
            </a:r>
          </a:p>
          <a:p>
            <a:pPr algn="just"/>
            <a:r>
              <a:rPr lang="en-IN" sz="3200" dirty="0"/>
              <a:t>Employee Rating- Num</a:t>
            </a:r>
          </a:p>
        </p:txBody>
      </p:sp>
    </p:spTree>
    <p:extLst>
      <p:ext uri="{BB962C8B-B14F-4D97-AF65-F5344CB8AC3E}">
        <p14:creationId xmlns:p14="http://schemas.microsoft.com/office/powerpoint/2010/main" val="2720660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739775" y="654938"/>
            <a:ext cx="8480425" cy="670696"/>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lang="en-US" sz="4250" spc="20" dirty="0"/>
              <a:t>"</a:t>
            </a:r>
            <a:r>
              <a:rPr sz="4250" spc="10" dirty="0"/>
              <a:t>WOW</a:t>
            </a:r>
            <a:r>
              <a:rPr lang="en-US" sz="4250" spc="10" dirty="0"/>
              <a:t>"</a:t>
            </a:r>
            <a:r>
              <a:rPr sz="4250" spc="85" dirty="0"/>
              <a:t> </a:t>
            </a:r>
            <a:r>
              <a:rPr sz="4250" spc="10" dirty="0"/>
              <a:t>IN</a:t>
            </a:r>
            <a:r>
              <a:rPr sz="4250" spc="-5" dirty="0"/>
              <a:t> </a:t>
            </a:r>
            <a:r>
              <a:rPr sz="4250" spc="15" dirty="0"/>
              <a:t>OUR</a:t>
            </a:r>
            <a:r>
              <a:rPr sz="4250" spc="-10" dirty="0"/>
              <a:t> </a:t>
            </a:r>
            <a:r>
              <a:rPr sz="4250" spc="20" dirty="0"/>
              <a:t>SOLUTION</a:t>
            </a: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9" name="TextBox 8">
            <a:extLst>
              <a:ext uri="{FF2B5EF4-FFF2-40B4-BE49-F238E27FC236}">
                <a16:creationId xmlns:a16="http://schemas.microsoft.com/office/drawing/2014/main" id="{FAD9CEB2-36E1-0550-426B-2FAF97882044}"/>
              </a:ext>
            </a:extLst>
          </p:cNvPr>
          <p:cNvSpPr txBox="1"/>
          <p:nvPr/>
        </p:nvSpPr>
        <p:spPr>
          <a:xfrm>
            <a:off x="3276600" y="2665511"/>
            <a:ext cx="8534018" cy="954107"/>
          </a:xfrm>
          <a:prstGeom prst="rect">
            <a:avLst/>
          </a:prstGeom>
          <a:noFill/>
        </p:spPr>
        <p:txBody>
          <a:bodyPr wrap="square" rtlCol="0">
            <a:spAutoFit/>
          </a:bodyPr>
          <a:lstStyle/>
          <a:p>
            <a:pPr algn="l">
              <a:buFont typeface="Arial" panose="020B0604020202020204" pitchFamily="34" charset="0"/>
              <a:buChar char="•"/>
            </a:pPr>
            <a:endParaRPr lang="en-US" sz="2800" b="0" i="0" dirty="0">
              <a:solidFill>
                <a:srgbClr val="0D0D0D"/>
              </a:solidFill>
              <a:effectLst/>
              <a:latin typeface="Times New Roman" panose="02020603050405020304" pitchFamily="18" charset="0"/>
              <a:cs typeface="Times New Roman" panose="02020603050405020304" pitchFamily="18" charset="0"/>
            </a:endParaRPr>
          </a:p>
          <a:p>
            <a:endParaRPr lang="en-IN" sz="2800"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0A7DF69B-A2CB-2593-7DE3-42DB426382A6}"/>
              </a:ext>
            </a:extLst>
          </p:cNvPr>
          <p:cNvSpPr txBox="1"/>
          <p:nvPr/>
        </p:nvSpPr>
        <p:spPr>
          <a:xfrm>
            <a:off x="2694842" y="2799828"/>
            <a:ext cx="6096000" cy="2062103"/>
          </a:xfrm>
          <a:prstGeom prst="rect">
            <a:avLst/>
          </a:prstGeom>
          <a:noFill/>
        </p:spPr>
        <p:txBody>
          <a:bodyPr wrap="square" rtlCol="0">
            <a:spAutoFit/>
          </a:bodyPr>
          <a:lstStyle/>
          <a:p>
            <a:r>
              <a:rPr lang="en-IN" sz="3200" dirty="0"/>
              <a:t>Performance Level=IFS(Z8&gt;=5,’’VERY HIGH’’,Z8&gt;=4,’’HIGH’’,Z8=3,’’MED’’,TRUE,’’LOW</a:t>
            </a:r>
            <a:r>
              <a:rPr lang="en-IN" dirty="0"/>
              <a: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404</TotalTime>
  <Words>568</Words>
  <Application>Microsoft Office PowerPoint</Application>
  <PresentationFormat>Widescreen</PresentationFormat>
  <Paragraphs>101</Paragraphs>
  <Slides>14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Roboto</vt:lpstr>
      <vt:lpstr>Times New Roman</vt:lpstr>
      <vt:lpstr>Trebuchet MS</vt:lpstr>
      <vt:lpstr>Office Theme</vt:lpstr>
      <vt:lpstr>Employee Data Analysis using Excel  </vt:lpstr>
      <vt:lpstr>PROJECT TITLE</vt:lpstr>
      <vt:lpstr>AGENDA</vt:lpstr>
      <vt:lpstr>PROBLEM STATEMENT</vt:lpstr>
      <vt:lpstr>PROJECT OVERVIEW</vt:lpstr>
      <vt:lpstr>WHO ARE THE END USERS?</vt:lpstr>
      <vt:lpstr>OUR SOLUTION AND ITS VALUE PROPOSITION</vt:lpstr>
      <vt:lpstr>Dataset Description</vt:lpstr>
      <vt:lpstr>THE "WOW" IN OUR SOLUTION</vt:lpstr>
      <vt:lpstr>PowerPoint Presentation</vt:lpstr>
      <vt:lpstr>PowerPoint Presentation</vt:lpstr>
      <vt:lpstr>RESULTS</vt:lpstr>
      <vt:lpstr>RESULTS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using Convolutional Neural Network (CNN)  </dc:title>
  <dc:creator>Konduru Narasimha</dc:creator>
  <cp:lastModifiedBy>Sanjeev</cp:lastModifiedBy>
  <cp:revision>13</cp:revision>
  <dcterms:created xsi:type="dcterms:W3CDTF">2024-03-29T15:07:22Z</dcterms:created>
  <dcterms:modified xsi:type="dcterms:W3CDTF">2024-08-31T11:52:05Z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2024-03-29T00:00:00Z</vt:filetime>
  </property>
</Properties>
</file>